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670" r:id="rId5"/>
    <p:sldMasterId id="2147483672" r:id="rId6"/>
  </p:sldMasterIdLst>
  <p:notesMasterIdLst>
    <p:notesMasterId r:id="rId20"/>
  </p:notesMasterIdLst>
  <p:sldIdLst>
    <p:sldId id="256" r:id="rId7"/>
    <p:sldId id="529" r:id="rId8"/>
    <p:sldId id="620" r:id="rId9"/>
    <p:sldId id="632" r:id="rId10"/>
    <p:sldId id="626" r:id="rId11"/>
    <p:sldId id="625" r:id="rId12"/>
    <p:sldId id="630" r:id="rId13"/>
    <p:sldId id="631" r:id="rId14"/>
    <p:sldId id="627" r:id="rId15"/>
    <p:sldId id="623" r:id="rId16"/>
    <p:sldId id="628" r:id="rId17"/>
    <p:sldId id="629" r:id="rId18"/>
    <p:sldId id="33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82399A-AC0E-4DEF-95D3-A1DEDD566943}">
          <p14:sldIdLst>
            <p14:sldId id="256"/>
            <p14:sldId id="529"/>
            <p14:sldId id="620"/>
            <p14:sldId id="632"/>
            <p14:sldId id="626"/>
            <p14:sldId id="625"/>
            <p14:sldId id="630"/>
            <p14:sldId id="631"/>
            <p14:sldId id="627"/>
            <p14:sldId id="623"/>
            <p14:sldId id="628"/>
            <p14:sldId id="629"/>
          </p14:sldIdLst>
        </p14:section>
        <p14:section name="Untitled Section" id="{EEFB325A-86B6-44AA-8797-8992B9AAA69A}">
          <p14:sldIdLst>
            <p14:sldId id="337"/>
          </p14:sldIdLst>
        </p14:section>
        <p14:section name="Default Section" id="{A86C0BE2-F6B3-4DE9-89CD-1D27300F3D5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96CC5-7B88-CCC6-5CBF-604BAD39D05E}" v="176" dt="2023-03-08T21:26:04.938"/>
    <p1510:client id="{AA22CAE9-9415-4E89-A268-A0996894162E}" v="8" dt="2023-03-09T18:13:17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02" y="-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DCC46-0B40-4BBA-A5CC-982CF89FEA9D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0567A-BDA4-446C-B36B-17A6B18C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2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054390e5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5054390e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329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74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043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6564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054390e5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5054390e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0202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054390e5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5054390e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33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94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054390e5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5054390e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715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985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054390e5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5054390e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228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03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Cover">
  <p:cSld name="Master Cov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4510454" y="1960685"/>
            <a:ext cx="4633546" cy="131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203222" y="6426689"/>
            <a:ext cx="8660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2945423" y="3552825"/>
            <a:ext cx="6123965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20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">
  <p:cSld name="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72662" y="3347061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1072663" y="2097741"/>
            <a:ext cx="6858000" cy="124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955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224204" y="1007940"/>
            <a:ext cx="8576896" cy="500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24204" y="242033"/>
            <a:ext cx="7886700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991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-tr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1326A-5532-7FCF-F8D7-8FCEC87B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777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8203222" y="6426689"/>
            <a:ext cx="8660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9915" y="64067"/>
            <a:ext cx="1639350" cy="450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2814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40000"/>
          </a:blip>
          <a:tile tx="0" ty="0" sx="50000" sy="50000" flip="none" algn="tl"/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4050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24204" y="242033"/>
            <a:ext cx="7886700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224204" y="1007940"/>
            <a:ext cx="8576896" cy="500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" name="Google Shape;55;p10">
            <a:extLst>
              <a:ext uri="{FF2B5EF4-FFF2-40B4-BE49-F238E27FC236}">
                <a16:creationId xmlns:a16="http://schemas.microsoft.com/office/drawing/2014/main" id="{DD91E4D8-D98D-739A-9879-ABBFF653D080}"/>
              </a:ext>
            </a:extLst>
          </p:cNvPr>
          <p:cNvSpPr txBox="1">
            <a:spLocks/>
          </p:cNvSpPr>
          <p:nvPr userDrawn="1"/>
        </p:nvSpPr>
        <p:spPr>
          <a:xfrm>
            <a:off x="4645771" y="6307131"/>
            <a:ext cx="2121881" cy="3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Amadeus Java Academy </a:t>
            </a:r>
          </a:p>
        </p:txBody>
      </p:sp>
      <p:sp>
        <p:nvSpPr>
          <p:cNvPr id="3" name="Google Shape;54;p10">
            <a:extLst>
              <a:ext uri="{FF2B5EF4-FFF2-40B4-BE49-F238E27FC236}">
                <a16:creationId xmlns:a16="http://schemas.microsoft.com/office/drawing/2014/main" id="{239C8F9E-4FF4-6908-280D-828C4B47E67F}"/>
              </a:ext>
            </a:extLst>
          </p:cNvPr>
          <p:cNvSpPr txBox="1">
            <a:spLocks/>
          </p:cNvSpPr>
          <p:nvPr userDrawn="1"/>
        </p:nvSpPr>
        <p:spPr>
          <a:xfrm>
            <a:off x="6597912" y="6307131"/>
            <a:ext cx="1078930" cy="3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Final Project </a:t>
            </a:r>
          </a:p>
        </p:txBody>
      </p:sp>
      <p:sp>
        <p:nvSpPr>
          <p:cNvPr id="7" name="Google Shape;55;p10">
            <a:extLst>
              <a:ext uri="{FF2B5EF4-FFF2-40B4-BE49-F238E27FC236}">
                <a16:creationId xmlns:a16="http://schemas.microsoft.com/office/drawing/2014/main" id="{3EC3B20C-7C8F-AD70-D1B9-64EB222AAACF}"/>
              </a:ext>
            </a:extLst>
          </p:cNvPr>
          <p:cNvSpPr txBox="1">
            <a:spLocks/>
          </p:cNvSpPr>
          <p:nvPr userDrawn="1"/>
        </p:nvSpPr>
        <p:spPr>
          <a:xfrm>
            <a:off x="7543800" y="6307131"/>
            <a:ext cx="819289" cy="3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Jan ‘23</a:t>
            </a:r>
          </a:p>
        </p:txBody>
      </p:sp>
      <p:sp>
        <p:nvSpPr>
          <p:cNvPr id="10" name="Google Shape;55;p10">
            <a:extLst>
              <a:ext uri="{FF2B5EF4-FFF2-40B4-BE49-F238E27FC236}">
                <a16:creationId xmlns:a16="http://schemas.microsoft.com/office/drawing/2014/main" id="{8C703AA0-461C-E19A-2740-9ED8E09187D5}"/>
              </a:ext>
            </a:extLst>
          </p:cNvPr>
          <p:cNvSpPr txBox="1">
            <a:spLocks/>
          </p:cNvSpPr>
          <p:nvPr userDrawn="1"/>
        </p:nvSpPr>
        <p:spPr>
          <a:xfrm>
            <a:off x="8239652" y="6307131"/>
            <a:ext cx="904348" cy="3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7575F26-EC4A-4BC1-BD7B-DE3B1C53C3F5}" type="slidenum">
              <a:rPr lang="en-US" smtClean="0"/>
              <a:pPr/>
              <a:t>‹#›</a:t>
            </a:fld>
            <a:r>
              <a:rPr lang="en-US" dirty="0"/>
              <a:t> of 16</a:t>
            </a:r>
          </a:p>
        </p:txBody>
      </p:sp>
    </p:spTree>
    <p:extLst>
      <p:ext uri="{BB962C8B-B14F-4D97-AF65-F5344CB8AC3E}">
        <p14:creationId xmlns:p14="http://schemas.microsoft.com/office/powerpoint/2010/main" val="36525062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3020035" y="1779024"/>
            <a:ext cx="5871600" cy="14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400"/>
            </a:pPr>
            <a:r>
              <a:rPr lang="en-US" sz="6000" b="1" dirty="0"/>
              <a:t>Checkers</a:t>
            </a:r>
            <a:endParaRPr lang="en-US" sz="6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893885" y="3478568"/>
            <a:ext cx="6123900" cy="14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400"/>
            </a:pPr>
            <a:r>
              <a:rPr lang="en-US" sz="4000" b="1" dirty="0"/>
              <a:t>Amadeus Java Academy</a:t>
            </a:r>
            <a:endParaRPr lang="en-US" sz="4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8121051" y="6426700"/>
            <a:ext cx="948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March 2023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020035" y="5891801"/>
            <a:ext cx="6123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Veselin Antonov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98521" y="156935"/>
            <a:ext cx="7886700" cy="593237"/>
          </a:xfrm>
        </p:spPr>
        <p:txBody>
          <a:bodyPr/>
          <a:lstStyle/>
          <a:p>
            <a:pPr algn="ctr"/>
            <a:r>
              <a:rPr lang="en-US" dirty="0"/>
              <a:t>Algorithm Logic</a:t>
            </a:r>
            <a:endParaRPr lang="bg-BG" dirty="0"/>
          </a:p>
        </p:txBody>
      </p:sp>
      <p:sp>
        <p:nvSpPr>
          <p:cNvPr id="2" name="Google Shape;255;p25">
            <a:extLst>
              <a:ext uri="{FF2B5EF4-FFF2-40B4-BE49-F238E27FC236}">
                <a16:creationId xmlns:a16="http://schemas.microsoft.com/office/drawing/2014/main" id="{25F8B59B-4D2D-F2E6-3284-83A1F0CB430C}"/>
              </a:ext>
            </a:extLst>
          </p:cNvPr>
          <p:cNvSpPr txBox="1"/>
          <p:nvPr/>
        </p:nvSpPr>
        <p:spPr>
          <a:xfrm>
            <a:off x="768657" y="1151308"/>
            <a:ext cx="3406191" cy="213769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The bot uses Min-Max algorithm to find an optimal move</a:t>
            </a:r>
            <a:endParaRPr lang="bg-BG" sz="3000">
              <a:cs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4" name="Google Shape;255;p25">
            <a:extLst>
              <a:ext uri="{FF2B5EF4-FFF2-40B4-BE49-F238E27FC236}">
                <a16:creationId xmlns:a16="http://schemas.microsoft.com/office/drawing/2014/main" id="{BDA237BF-84F2-DB9A-6A8C-F0CBCC05DE88}"/>
              </a:ext>
            </a:extLst>
          </p:cNvPr>
          <p:cNvSpPr txBox="1"/>
          <p:nvPr/>
        </p:nvSpPr>
        <p:spPr>
          <a:xfrm>
            <a:off x="4971947" y="1151307"/>
            <a:ext cx="3406191" cy="213769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sz="3000" kern="0">
                <a:solidFill>
                  <a:srgbClr val="333333"/>
                </a:solidFill>
                <a:latin typeface="Arial"/>
                <a:cs typeface="Arial"/>
                <a:sym typeface="Wingdings" panose="05000000000000000000" pitchFamily="2" charset="2"/>
              </a:rPr>
              <a:t>Alpha-Beta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 pruning for optimization</a:t>
            </a:r>
            <a:endParaRPr lang="bg-BG" sz="3000"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5" name="Google Shape;255;p25">
            <a:extLst>
              <a:ext uri="{FF2B5EF4-FFF2-40B4-BE49-F238E27FC236}">
                <a16:creationId xmlns:a16="http://schemas.microsoft.com/office/drawing/2014/main" id="{B2917DCC-1E4D-EB0E-AE1C-DAAE5DBDCC09}"/>
              </a:ext>
            </a:extLst>
          </p:cNvPr>
          <p:cNvSpPr txBox="1"/>
          <p:nvPr/>
        </p:nvSpPr>
        <p:spPr>
          <a:xfrm>
            <a:off x="2938776" y="3690137"/>
            <a:ext cx="3406191" cy="213769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defRPr/>
            </a:pPr>
            <a:r>
              <a:rPr lang="en-US" sz="3000" kern="0">
                <a:solidFill>
                  <a:srgbClr val="333333"/>
                </a:solidFill>
                <a:latin typeface="Arial"/>
                <a:cs typeface="Arial"/>
              </a:rPr>
              <a:t>The algorithm is depth limited to account for its growth</a:t>
            </a:r>
            <a:endParaRPr lang="bg-BG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0558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A5595A-D478-67E8-21BF-2554DF62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1737475"/>
            <a:ext cx="8702040" cy="33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04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rPr lang="en-US" sz="4400" dirty="0"/>
              <a:t>Let’s see a Demo</a:t>
            </a:r>
          </a:p>
        </p:txBody>
      </p:sp>
      <p:sp>
        <p:nvSpPr>
          <p:cNvPr id="2" name="Google Shape;568;p54">
            <a:extLst>
              <a:ext uri="{FF2B5EF4-FFF2-40B4-BE49-F238E27FC236}">
                <a16:creationId xmlns:a16="http://schemas.microsoft.com/office/drawing/2014/main" id="{2A1E1459-F032-021F-78B6-AC6F57804712}"/>
              </a:ext>
            </a:extLst>
          </p:cNvPr>
          <p:cNvSpPr txBox="1"/>
          <p:nvPr/>
        </p:nvSpPr>
        <p:spPr>
          <a:xfrm>
            <a:off x="1072663" y="3347061"/>
            <a:ext cx="6824037" cy="190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Since the application is only backend, we will present via Postman tool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1232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728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549" y="994829"/>
            <a:ext cx="6204870" cy="41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6"/>
          <p:cNvSpPr txBox="1">
            <a:spLocks noGrp="1"/>
          </p:cNvSpPr>
          <p:nvPr>
            <p:ph type="title"/>
          </p:nvPr>
        </p:nvSpPr>
        <p:spPr>
          <a:xfrm>
            <a:off x="191352" y="41327"/>
            <a:ext cx="7886700" cy="915255"/>
          </a:xfrm>
        </p:spPr>
        <p:txBody>
          <a:bodyPr/>
          <a:lstStyle/>
          <a:p>
            <a:pPr lvl="0"/>
            <a:r>
              <a:rPr lang="en-US" dirty="0">
                <a:sym typeface="Calibri"/>
              </a:rPr>
              <a:t>Thank you for your attention</a:t>
            </a:r>
          </a:p>
        </p:txBody>
      </p:sp>
      <p:sp>
        <p:nvSpPr>
          <p:cNvPr id="691" name="Google Shape;691;p66"/>
          <p:cNvSpPr txBox="1"/>
          <p:nvPr/>
        </p:nvSpPr>
        <p:spPr>
          <a:xfrm>
            <a:off x="714601" y="4837611"/>
            <a:ext cx="7938446" cy="124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Please ask any question and we can also dive in the codebase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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rPr lang="en-US" sz="4400" dirty="0"/>
              <a:t>This is my graduation project for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rPr lang="en-US" sz="4400" dirty="0"/>
              <a:t>Amadeus Java Academy</a:t>
            </a:r>
          </a:p>
        </p:txBody>
      </p:sp>
      <p:sp>
        <p:nvSpPr>
          <p:cNvPr id="2" name="Google Shape;568;p54">
            <a:extLst>
              <a:ext uri="{FF2B5EF4-FFF2-40B4-BE49-F238E27FC236}">
                <a16:creationId xmlns:a16="http://schemas.microsoft.com/office/drawing/2014/main" id="{2A1E1459-F032-021F-78B6-AC6F57804712}"/>
              </a:ext>
            </a:extLst>
          </p:cNvPr>
          <p:cNvSpPr txBox="1"/>
          <p:nvPr/>
        </p:nvSpPr>
        <p:spPr>
          <a:xfrm>
            <a:off x="1159981" y="4294712"/>
            <a:ext cx="6824037" cy="190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Please feel free to ask questions at any point of the application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C91435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1232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52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224204" y="242033"/>
            <a:ext cx="7886700" cy="593237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2" name="Google Shape;255;p25">
            <a:extLst>
              <a:ext uri="{FF2B5EF4-FFF2-40B4-BE49-F238E27FC236}">
                <a16:creationId xmlns:a16="http://schemas.microsoft.com/office/drawing/2014/main" id="{25F8B59B-4D2D-F2E6-3284-83A1F0CB430C}"/>
              </a:ext>
            </a:extLst>
          </p:cNvPr>
          <p:cNvSpPr txBox="1"/>
          <p:nvPr/>
        </p:nvSpPr>
        <p:spPr>
          <a:xfrm>
            <a:off x="4007991" y="3397624"/>
            <a:ext cx="5009062" cy="2465292"/>
          </a:xfrm>
          <a:prstGeom prst="rect">
            <a:avLst/>
          </a:prstGeom>
          <a:ln>
            <a:prstDash val="solid"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Register in the system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Search for other players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See leaderboard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Create games</a:t>
            </a:r>
          </a:p>
          <a:p>
            <a:pPr marL="717550" marR="0" lvl="1" indent="-342900" algn="l" defTabSz="806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Singleplayer - against a bot</a:t>
            </a:r>
          </a:p>
          <a:p>
            <a:pPr marL="717550" marR="0" lvl="1" indent="-342900" algn="l" defTabSz="806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Multiplayer - against another player</a:t>
            </a:r>
          </a:p>
          <a:p>
            <a:pPr marL="358775" marR="0" lvl="1" indent="-342900" algn="l" defTabSz="806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Join a game</a:t>
            </a:r>
          </a:p>
          <a:p>
            <a:pPr marL="358775" marR="0" lvl="1" indent="-342900" algn="l" defTabSz="806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Participate in a game</a:t>
            </a:r>
          </a:p>
          <a:p>
            <a:pPr marL="358775" marR="0" lvl="1" indent="-342900" algn="l" defTabSz="806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B44A9F5-7624-B8C8-729F-1A3D914EF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7" y="1065179"/>
            <a:ext cx="5338975" cy="47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1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458314" y="168291"/>
            <a:ext cx="2219107" cy="593237"/>
          </a:xfrm>
        </p:spPr>
        <p:txBody>
          <a:bodyPr/>
          <a:lstStyle/>
          <a:p>
            <a:r>
              <a:rPr lang="en-US"/>
              <a:t>REST API</a:t>
            </a:r>
          </a:p>
        </p:txBody>
      </p:sp>
      <p:sp>
        <p:nvSpPr>
          <p:cNvPr id="2" name="Google Shape;255;p25">
            <a:extLst>
              <a:ext uri="{FF2B5EF4-FFF2-40B4-BE49-F238E27FC236}">
                <a16:creationId xmlns:a16="http://schemas.microsoft.com/office/drawing/2014/main" id="{25F8B59B-4D2D-F2E6-3284-83A1F0CB430C}"/>
              </a:ext>
            </a:extLst>
          </p:cNvPr>
          <p:cNvSpPr txBox="1"/>
          <p:nvPr/>
        </p:nvSpPr>
        <p:spPr>
          <a:xfrm>
            <a:off x="273533" y="898478"/>
            <a:ext cx="4059333" cy="240105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defRPr/>
            </a:pPr>
            <a:endParaRPr lang="en-US" sz="2600" kern="0">
              <a:solidFill>
                <a:srgbClr val="333333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R="0" lvl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26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Application implements a standard RESTful API interface</a:t>
            </a:r>
            <a:r>
              <a:rPr kumimoji="0" lang="bg-BG" sz="26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.</a:t>
            </a:r>
            <a:endParaRPr lang="en-US" sz="26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3" name="Google Shape;255;p25">
            <a:extLst>
              <a:ext uri="{FF2B5EF4-FFF2-40B4-BE49-F238E27FC236}">
                <a16:creationId xmlns:a16="http://schemas.microsoft.com/office/drawing/2014/main" id="{EC97FF5B-23C3-8B18-56EA-E6931BFCF24A}"/>
              </a:ext>
            </a:extLst>
          </p:cNvPr>
          <p:cNvSpPr txBox="1"/>
          <p:nvPr/>
        </p:nvSpPr>
        <p:spPr>
          <a:xfrm>
            <a:off x="4792859" y="898477"/>
            <a:ext cx="4059333" cy="240105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defRPr/>
            </a:pPr>
            <a:endParaRPr lang="en-US" sz="2600" kern="0" dirty="0">
              <a:solidFill>
                <a:srgbClr val="333333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R="0" lvl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Uses the HTTP request and response for communication between the client and server.</a:t>
            </a:r>
            <a:endParaRPr lang="bg-BG" sz="2600" dirty="0">
              <a:cs typeface="Arial"/>
            </a:endParaRPr>
          </a:p>
          <a:p>
            <a:pPr>
              <a:buClr>
                <a:srgbClr val="000000"/>
              </a:buClr>
              <a:buFont typeface="Arial"/>
              <a:defRPr/>
            </a:pPr>
            <a:endParaRPr lang="en-US" sz="2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Google Shape;255;p25">
            <a:extLst>
              <a:ext uri="{FF2B5EF4-FFF2-40B4-BE49-F238E27FC236}">
                <a16:creationId xmlns:a16="http://schemas.microsoft.com/office/drawing/2014/main" id="{B513C651-E43E-5541-FC98-8E240A9B39FC}"/>
              </a:ext>
            </a:extLst>
          </p:cNvPr>
          <p:cNvSpPr txBox="1"/>
          <p:nvPr/>
        </p:nvSpPr>
        <p:spPr>
          <a:xfrm>
            <a:off x="273532" y="3553187"/>
            <a:ext cx="4059333" cy="240105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defRPr/>
            </a:pPr>
            <a:endParaRPr lang="en-US" sz="2600" kern="0" dirty="0">
              <a:solidFill>
                <a:srgbClr val="333333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R="0" lvl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Communication for complex entities is done via </a:t>
            </a:r>
            <a:r>
              <a:rPr lang="en-US" sz="2600" kern="0" dirty="0">
                <a:solidFill>
                  <a:srgbClr val="333333"/>
                </a:solidFill>
                <a:latin typeface="Arial"/>
                <a:cs typeface="Arial"/>
                <a:sym typeface="Wingdings" panose="05000000000000000000" pitchFamily="2" charset="2"/>
              </a:rPr>
              <a:t>JSON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 objects</a:t>
            </a:r>
            <a:endParaRPr lang="bg-BG" sz="2600" dirty="0">
              <a:cs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5" name="Google Shape;255;p25">
            <a:extLst>
              <a:ext uri="{FF2B5EF4-FFF2-40B4-BE49-F238E27FC236}">
                <a16:creationId xmlns:a16="http://schemas.microsoft.com/office/drawing/2014/main" id="{84408D5E-1C1A-112D-E9A5-9B94CC2758CF}"/>
              </a:ext>
            </a:extLst>
          </p:cNvPr>
          <p:cNvSpPr txBox="1"/>
          <p:nvPr/>
        </p:nvSpPr>
        <p:spPr>
          <a:xfrm>
            <a:off x="4792860" y="3553187"/>
            <a:ext cx="4059333" cy="240105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defRPr/>
            </a:pPr>
            <a:endParaRPr lang="en-US" sz="2400" kern="0">
              <a:solidFill>
                <a:srgbClr val="333333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algn="ctr"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Application is stateless, there is no context stored on the server between requests.</a:t>
            </a:r>
            <a:r>
              <a:rPr lang="en-US" sz="2400" kern="0">
                <a:solidFill>
                  <a:srgbClr val="333333"/>
                </a:solidFill>
                <a:latin typeface="Arial"/>
                <a:cs typeface="Arial"/>
                <a:sym typeface="Wingdings" panose="05000000000000000000" pitchFamily="2" charset="2"/>
              </a:rPr>
              <a:t> </a:t>
            </a:r>
            <a:endParaRPr lang="bg-BG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558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EE1DE2-69FA-34A5-425D-100C565E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5" y="1717389"/>
            <a:ext cx="8763509" cy="37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7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224204" y="242033"/>
            <a:ext cx="7886700" cy="593237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2" name="Google Shape;255;p25">
            <a:extLst>
              <a:ext uri="{FF2B5EF4-FFF2-40B4-BE49-F238E27FC236}">
                <a16:creationId xmlns:a16="http://schemas.microsoft.com/office/drawing/2014/main" id="{25F8B59B-4D2D-F2E6-3284-83A1F0CB430C}"/>
              </a:ext>
            </a:extLst>
          </p:cNvPr>
          <p:cNvSpPr txBox="1"/>
          <p:nvPr/>
        </p:nvSpPr>
        <p:spPr>
          <a:xfrm>
            <a:off x="273533" y="835271"/>
            <a:ext cx="8641867" cy="529806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The application is implemented in Spring MVC and uses standard Service Oriented Architecture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It’s packed as a .jar deployable and served by a Tomcat container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The application conforms to a Layered architecture. Higher layers can only import logic from the lower layers.</a:t>
            </a:r>
          </a:p>
          <a:p>
            <a:pPr marL="80645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Presentation layer</a:t>
            </a:r>
          </a:p>
          <a:p>
            <a:pPr marL="80645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Business service layer</a:t>
            </a:r>
          </a:p>
          <a:p>
            <a:pPr marL="80645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Data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The application uses the Hibernate JPA implementation to communicate with the database.</a:t>
            </a:r>
          </a:p>
        </p:txBody>
      </p:sp>
    </p:spTree>
    <p:extLst>
      <p:ext uri="{BB962C8B-B14F-4D97-AF65-F5344CB8AC3E}">
        <p14:creationId xmlns:p14="http://schemas.microsoft.com/office/powerpoint/2010/main" val="874068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13">
            <a:extLst>
              <a:ext uri="{FF2B5EF4-FFF2-40B4-BE49-F238E27FC236}">
                <a16:creationId xmlns:a16="http://schemas.microsoft.com/office/drawing/2014/main" id="{1AA16DD2-2CA7-4224-F0E9-8189BFE2D22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16223" y="1589313"/>
            <a:ext cx="5377006" cy="771765"/>
          </a:xfrm>
          <a:prstGeom prst="rect">
            <a:avLst/>
          </a:prstGeom>
          <a:solidFill>
            <a:srgbClr val="C91435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SzPts val="4400"/>
            </a:pPr>
            <a:r>
              <a:rPr lang="en-US" sz="32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/>
              </a:rPr>
              <a:t>Presentation (API)</a:t>
            </a:r>
            <a:endParaRPr sz="3200" b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Google Shape;568;p54">
            <a:extLst>
              <a:ext uri="{FF2B5EF4-FFF2-40B4-BE49-F238E27FC236}">
                <a16:creationId xmlns:a16="http://schemas.microsoft.com/office/drawing/2014/main" id="{D23080B4-0E32-48D3-8236-E1A17AA3183C}"/>
              </a:ext>
            </a:extLst>
          </p:cNvPr>
          <p:cNvSpPr txBox="1"/>
          <p:nvPr/>
        </p:nvSpPr>
        <p:spPr>
          <a:xfrm>
            <a:off x="5742861" y="203624"/>
            <a:ext cx="3167736" cy="8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3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Browser, Phone, Postman,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123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etc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1232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82;p13">
            <a:extLst>
              <a:ext uri="{FF2B5EF4-FFF2-40B4-BE49-F238E27FC236}">
                <a16:creationId xmlns:a16="http://schemas.microsoft.com/office/drawing/2014/main" id="{651C4653-23A0-9B08-5792-C3D800C1D623}"/>
              </a:ext>
            </a:extLst>
          </p:cNvPr>
          <p:cNvSpPr txBox="1">
            <a:spLocks/>
          </p:cNvSpPr>
          <p:nvPr/>
        </p:nvSpPr>
        <p:spPr>
          <a:xfrm>
            <a:off x="316223" y="247166"/>
            <a:ext cx="5377006" cy="771765"/>
          </a:xfrm>
          <a:prstGeom prst="rect">
            <a:avLst/>
          </a:prstGeom>
          <a:solidFill>
            <a:srgbClr val="C91435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Client</a:t>
            </a:r>
          </a:p>
        </p:txBody>
      </p:sp>
      <p:sp>
        <p:nvSpPr>
          <p:cNvPr id="5" name="Google Shape;82;p13">
            <a:extLst>
              <a:ext uri="{FF2B5EF4-FFF2-40B4-BE49-F238E27FC236}">
                <a16:creationId xmlns:a16="http://schemas.microsoft.com/office/drawing/2014/main" id="{3769FD25-3E1A-944B-0D79-BC7F38A14BE7}"/>
              </a:ext>
            </a:extLst>
          </p:cNvPr>
          <p:cNvSpPr txBox="1">
            <a:spLocks/>
          </p:cNvSpPr>
          <p:nvPr/>
        </p:nvSpPr>
        <p:spPr>
          <a:xfrm>
            <a:off x="359765" y="2918493"/>
            <a:ext cx="5377006" cy="771765"/>
          </a:xfrm>
          <a:prstGeom prst="rect">
            <a:avLst/>
          </a:prstGeom>
          <a:solidFill>
            <a:srgbClr val="C9143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90000"/>
              </a:lnSpc>
              <a:buClr>
                <a:schemeClr val="accent2"/>
              </a:buClr>
              <a:buSzPts val="4400"/>
              <a:buNone/>
              <a:defRPr sz="32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  <a:lvl2pPr marL="9144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1371600" indent="-32385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500"/>
              <a:buChar char="•"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1828800" indent="-31115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00"/>
              <a:buChar char="•"/>
              <a:defRPr sz="1300">
                <a:latin typeface="Calibri"/>
                <a:ea typeface="Calibri"/>
                <a:cs typeface="Calibri"/>
                <a:sym typeface="Calibri"/>
              </a:defRPr>
            </a:lvl4pPr>
            <a:lvl5pPr marL="2286000" indent="-31115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00"/>
              <a:buChar char="•"/>
              <a:defRPr sz="1300">
                <a:latin typeface="Calibri"/>
                <a:ea typeface="Calibri"/>
                <a:cs typeface="Calibri"/>
                <a:sym typeface="Calibri"/>
              </a:defRPr>
            </a:lvl5pPr>
            <a:lvl6pPr marL="2743200" indent="-314325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50"/>
              <a:buChar char="•"/>
              <a:defRPr sz="1350">
                <a:latin typeface="Calibri"/>
                <a:ea typeface="Calibri"/>
                <a:cs typeface="Calibri"/>
                <a:sym typeface="Calibri"/>
              </a:defRPr>
            </a:lvl6pPr>
            <a:lvl7pPr marL="3200400" indent="-314325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50"/>
              <a:buChar char="•"/>
              <a:defRPr sz="1350">
                <a:latin typeface="Calibri"/>
                <a:ea typeface="Calibri"/>
                <a:cs typeface="Calibri"/>
                <a:sym typeface="Calibri"/>
              </a:defRPr>
            </a:lvl7pPr>
            <a:lvl8pPr marL="3657600" indent="-314325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50"/>
              <a:buChar char="•"/>
              <a:defRPr sz="1350">
                <a:latin typeface="Calibri"/>
                <a:ea typeface="Calibri"/>
                <a:cs typeface="Calibri"/>
                <a:sym typeface="Calibri"/>
              </a:defRPr>
            </a:lvl8pPr>
            <a:lvl9pPr marL="4114800" indent="-314325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50"/>
              <a:buChar char="•"/>
              <a:defRPr sz="135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Business Logic</a:t>
            </a:r>
            <a:endParaRPr kumimoji="0" lang="en-US" sz="3200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2;p13">
            <a:extLst>
              <a:ext uri="{FF2B5EF4-FFF2-40B4-BE49-F238E27FC236}">
                <a16:creationId xmlns:a16="http://schemas.microsoft.com/office/drawing/2014/main" id="{0B9B69BC-E055-37B2-D628-A7DB06AE1DEB}"/>
              </a:ext>
            </a:extLst>
          </p:cNvPr>
          <p:cNvSpPr txBox="1">
            <a:spLocks/>
          </p:cNvSpPr>
          <p:nvPr/>
        </p:nvSpPr>
        <p:spPr>
          <a:xfrm>
            <a:off x="359765" y="4279208"/>
            <a:ext cx="5377006" cy="771765"/>
          </a:xfrm>
          <a:prstGeom prst="rect">
            <a:avLst/>
          </a:prstGeom>
          <a:solidFill>
            <a:srgbClr val="C9143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0000"/>
              </a:lnSpc>
              <a:buClr>
                <a:schemeClr val="accent2"/>
              </a:buClr>
              <a:buSzPts val="4400"/>
              <a:buNone/>
              <a:defRPr sz="32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</a:defRPr>
            </a:lvl1pPr>
            <a:lvl2pPr marL="9144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</a:defRPr>
            </a:lvl2pPr>
            <a:lvl3pPr marL="1371600" indent="-32385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500"/>
              <a:buChar char="•"/>
              <a:defRPr sz="1500">
                <a:latin typeface="Calibri"/>
                <a:ea typeface="Calibri"/>
                <a:cs typeface="Calibri"/>
              </a:defRPr>
            </a:lvl3pPr>
            <a:lvl4pPr marL="1828800" indent="-31115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00"/>
              <a:buChar char="•"/>
              <a:defRPr sz="1300">
                <a:latin typeface="Calibri"/>
                <a:ea typeface="Calibri"/>
                <a:cs typeface="Calibri"/>
              </a:defRPr>
            </a:lvl4pPr>
            <a:lvl5pPr marL="2286000" indent="-31115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00"/>
              <a:buChar char="•"/>
              <a:defRPr sz="1300">
                <a:latin typeface="Calibri"/>
                <a:ea typeface="Calibri"/>
                <a:cs typeface="Calibri"/>
              </a:defRPr>
            </a:lvl5pPr>
            <a:lvl6pPr marL="2743200" indent="-314325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50"/>
              <a:buChar char="•"/>
              <a:defRPr sz="1350">
                <a:latin typeface="Calibri"/>
                <a:ea typeface="Calibri"/>
                <a:cs typeface="Calibri"/>
              </a:defRPr>
            </a:lvl6pPr>
            <a:lvl7pPr marL="3200400" indent="-314325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50"/>
              <a:buChar char="•"/>
              <a:defRPr sz="1350">
                <a:latin typeface="Calibri"/>
                <a:ea typeface="Calibri"/>
                <a:cs typeface="Calibri"/>
              </a:defRPr>
            </a:lvl7pPr>
            <a:lvl8pPr marL="3657600" indent="-314325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50"/>
              <a:buChar char="•"/>
              <a:defRPr sz="1350">
                <a:latin typeface="Calibri"/>
                <a:ea typeface="Calibri"/>
                <a:cs typeface="Calibri"/>
              </a:defRPr>
            </a:lvl8pPr>
            <a:lvl9pPr marL="4114800" indent="-314325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350"/>
              <a:buChar char="•"/>
              <a:defRPr sz="1350">
                <a:latin typeface="Calibri"/>
                <a:ea typeface="Calibri"/>
                <a:cs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Arial"/>
              </a:rPr>
              <a:t>Data Access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7465E40-0323-463B-ACBA-8D981A259F93}"/>
              </a:ext>
            </a:extLst>
          </p:cNvPr>
          <p:cNvSpPr/>
          <p:nvPr/>
        </p:nvSpPr>
        <p:spPr>
          <a:xfrm>
            <a:off x="1695899" y="5702999"/>
            <a:ext cx="3048000" cy="9863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Database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1AF5A4C8-F51A-3543-1678-BE4521D12FBA}"/>
              </a:ext>
            </a:extLst>
          </p:cNvPr>
          <p:cNvSpPr/>
          <p:nvPr/>
        </p:nvSpPr>
        <p:spPr>
          <a:xfrm>
            <a:off x="2607129" y="5137500"/>
            <a:ext cx="348344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EE35C5E-A108-03B3-0411-5F7E4A5639E5}"/>
              </a:ext>
            </a:extLst>
          </p:cNvPr>
          <p:cNvSpPr/>
          <p:nvPr/>
        </p:nvSpPr>
        <p:spPr>
          <a:xfrm rot="10800000">
            <a:off x="3341912" y="5138059"/>
            <a:ext cx="348344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AA3ED958-AD75-834A-2A52-6348A4910185}"/>
              </a:ext>
            </a:extLst>
          </p:cNvPr>
          <p:cNvSpPr/>
          <p:nvPr/>
        </p:nvSpPr>
        <p:spPr>
          <a:xfrm>
            <a:off x="2607125" y="3744120"/>
            <a:ext cx="348344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045CA0D2-2D82-230F-E94B-4BBE8DBDD899}"/>
              </a:ext>
            </a:extLst>
          </p:cNvPr>
          <p:cNvSpPr/>
          <p:nvPr/>
        </p:nvSpPr>
        <p:spPr>
          <a:xfrm rot="10800000">
            <a:off x="3341908" y="3744679"/>
            <a:ext cx="348344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BECB6C63-3EAE-825C-09E2-A3DA973ABBA2}"/>
              </a:ext>
            </a:extLst>
          </p:cNvPr>
          <p:cNvSpPr/>
          <p:nvPr/>
        </p:nvSpPr>
        <p:spPr>
          <a:xfrm>
            <a:off x="2612564" y="2394283"/>
            <a:ext cx="348344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77F3827F-5F17-1D82-5446-F1E7FF8646C0}"/>
              </a:ext>
            </a:extLst>
          </p:cNvPr>
          <p:cNvSpPr/>
          <p:nvPr/>
        </p:nvSpPr>
        <p:spPr>
          <a:xfrm rot="10800000">
            <a:off x="3347347" y="2394842"/>
            <a:ext cx="348344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07D78CDE-3A84-45D1-C4DF-6DCF65B182A3}"/>
              </a:ext>
            </a:extLst>
          </p:cNvPr>
          <p:cNvSpPr/>
          <p:nvPr/>
        </p:nvSpPr>
        <p:spPr>
          <a:xfrm>
            <a:off x="2618003" y="1066218"/>
            <a:ext cx="348344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AD0AEF7B-9C8E-0C75-31EE-C08B31E33E90}"/>
              </a:ext>
            </a:extLst>
          </p:cNvPr>
          <p:cNvSpPr/>
          <p:nvPr/>
        </p:nvSpPr>
        <p:spPr>
          <a:xfrm rot="10800000">
            <a:off x="3352786" y="1077663"/>
            <a:ext cx="348344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Google Shape;568;p54">
            <a:extLst>
              <a:ext uri="{FF2B5EF4-FFF2-40B4-BE49-F238E27FC236}">
                <a16:creationId xmlns:a16="http://schemas.microsoft.com/office/drawing/2014/main" id="{81F0FF9C-9C17-D5AF-F3F0-111F0E84364F}"/>
              </a:ext>
            </a:extLst>
          </p:cNvPr>
          <p:cNvSpPr txBox="1"/>
          <p:nvPr/>
        </p:nvSpPr>
        <p:spPr>
          <a:xfrm>
            <a:off x="5796645" y="1715440"/>
            <a:ext cx="3167736" cy="51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3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Request Controllers</a:t>
            </a:r>
          </a:p>
        </p:txBody>
      </p:sp>
      <p:sp>
        <p:nvSpPr>
          <p:cNvPr id="18" name="Google Shape;568;p54">
            <a:extLst>
              <a:ext uri="{FF2B5EF4-FFF2-40B4-BE49-F238E27FC236}">
                <a16:creationId xmlns:a16="http://schemas.microsoft.com/office/drawing/2014/main" id="{A584BA44-3725-7D40-CDF8-2572C4DA4C3D}"/>
              </a:ext>
            </a:extLst>
          </p:cNvPr>
          <p:cNvSpPr txBox="1"/>
          <p:nvPr/>
        </p:nvSpPr>
        <p:spPr>
          <a:xfrm>
            <a:off x="5742861" y="3064889"/>
            <a:ext cx="3167736" cy="47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3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Business Services</a:t>
            </a:r>
          </a:p>
        </p:txBody>
      </p:sp>
      <p:sp>
        <p:nvSpPr>
          <p:cNvPr id="19" name="Google Shape;568;p54">
            <a:extLst>
              <a:ext uri="{FF2B5EF4-FFF2-40B4-BE49-F238E27FC236}">
                <a16:creationId xmlns:a16="http://schemas.microsoft.com/office/drawing/2014/main" id="{149BF872-5BD8-C047-4652-B96BAE51590F}"/>
              </a:ext>
            </a:extLst>
          </p:cNvPr>
          <p:cNvSpPr txBox="1"/>
          <p:nvPr/>
        </p:nvSpPr>
        <p:spPr>
          <a:xfrm>
            <a:off x="5980263" y="4425604"/>
            <a:ext cx="2441920" cy="47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3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Repository, JPA</a:t>
            </a:r>
          </a:p>
        </p:txBody>
      </p:sp>
      <p:sp>
        <p:nvSpPr>
          <p:cNvPr id="20" name="Google Shape;568;p54">
            <a:extLst>
              <a:ext uri="{FF2B5EF4-FFF2-40B4-BE49-F238E27FC236}">
                <a16:creationId xmlns:a16="http://schemas.microsoft.com/office/drawing/2014/main" id="{FB10E138-33D4-EC5E-BFF7-8DFA51AFDBA5}"/>
              </a:ext>
            </a:extLst>
          </p:cNvPr>
          <p:cNvSpPr txBox="1"/>
          <p:nvPr/>
        </p:nvSpPr>
        <p:spPr>
          <a:xfrm>
            <a:off x="3391535" y="1037429"/>
            <a:ext cx="3167736" cy="8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3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 Response</a:t>
            </a:r>
          </a:p>
        </p:txBody>
      </p:sp>
      <p:sp>
        <p:nvSpPr>
          <p:cNvPr id="39" name="Google Shape;568;p54">
            <a:extLst>
              <a:ext uri="{FF2B5EF4-FFF2-40B4-BE49-F238E27FC236}">
                <a16:creationId xmlns:a16="http://schemas.microsoft.com/office/drawing/2014/main" id="{794ECB01-96C0-0963-EF18-8DDBF0C31FFF}"/>
              </a:ext>
            </a:extLst>
          </p:cNvPr>
          <p:cNvSpPr txBox="1"/>
          <p:nvPr/>
        </p:nvSpPr>
        <p:spPr>
          <a:xfrm>
            <a:off x="359765" y="1077663"/>
            <a:ext cx="2231952" cy="478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91435"/>
              </a:buClr>
              <a:buSzPts val="4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3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 Request</a:t>
            </a:r>
          </a:p>
        </p:txBody>
      </p:sp>
    </p:spTree>
    <p:extLst>
      <p:ext uri="{BB962C8B-B14F-4D97-AF65-F5344CB8AC3E}">
        <p14:creationId xmlns:p14="http://schemas.microsoft.com/office/powerpoint/2010/main" val="267762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321365" y="178826"/>
            <a:ext cx="2503539" cy="593237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2" name="Google Shape;255;p25">
            <a:extLst>
              <a:ext uri="{FF2B5EF4-FFF2-40B4-BE49-F238E27FC236}">
                <a16:creationId xmlns:a16="http://schemas.microsoft.com/office/drawing/2014/main" id="{25F8B59B-4D2D-F2E6-3284-83A1F0CB430C}"/>
              </a:ext>
            </a:extLst>
          </p:cNvPr>
          <p:cNvSpPr txBox="1"/>
          <p:nvPr/>
        </p:nvSpPr>
        <p:spPr>
          <a:xfrm>
            <a:off x="273533" y="1625363"/>
            <a:ext cx="3901315" cy="275923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defRPr/>
            </a:pPr>
            <a:endParaRPr lang="en-US" sz="3000" kern="0">
              <a:solidFill>
                <a:srgbClr val="333333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R="0" lvl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Application uses a MySQL database via Hibernate JPA.</a:t>
            </a:r>
            <a:endParaRPr lang="bg-BG" sz="3000"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3" name="Google Shape;255;p25">
            <a:extLst>
              <a:ext uri="{FF2B5EF4-FFF2-40B4-BE49-F238E27FC236}">
                <a16:creationId xmlns:a16="http://schemas.microsoft.com/office/drawing/2014/main" id="{606DFD0A-1298-6992-3989-2035D5E3FBBA}"/>
              </a:ext>
            </a:extLst>
          </p:cNvPr>
          <p:cNvSpPr txBox="1"/>
          <p:nvPr/>
        </p:nvSpPr>
        <p:spPr>
          <a:xfrm>
            <a:off x="4993016" y="1625362"/>
            <a:ext cx="3901315" cy="275923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defRPr/>
            </a:pPr>
            <a:endParaRPr lang="en-US" sz="3000" kern="0">
              <a:solidFill>
                <a:srgbClr val="333333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algn="ctr">
              <a:defRPr/>
            </a:pPr>
            <a:endParaRPr lang="en-US" sz="3000" kern="0">
              <a:solidFill>
                <a:srgbClr val="333333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R="0" lvl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The database lives on a MySQL server, served by a local docker container.</a:t>
            </a:r>
            <a:endParaRPr lang="en-US" sz="30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30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4291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9EAFAB5-DBBC-A6B9-D941-6C5DEDE47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95" y="462066"/>
            <a:ext cx="5156209" cy="593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7687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reachUpComplementa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DBFC1"/>
      </a:accent1>
      <a:accent2>
        <a:srgbClr val="C91435"/>
      </a:accent2>
      <a:accent3>
        <a:srgbClr val="0E8B64"/>
      </a:accent3>
      <a:accent4>
        <a:srgbClr val="005641"/>
      </a:accent4>
      <a:accent5>
        <a:srgbClr val="7D0016"/>
      </a:accent5>
      <a:accent6>
        <a:srgbClr val="A20722"/>
      </a:accent6>
      <a:hlink>
        <a:srgbClr val="00206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int">
  <a:themeElements>
    <a:clrScheme name="ReachU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DBFC1"/>
      </a:accent1>
      <a:accent2>
        <a:srgbClr val="C91435"/>
      </a:accent2>
      <a:accent3>
        <a:srgbClr val="727C85"/>
      </a:accent3>
      <a:accent4>
        <a:srgbClr val="92979C"/>
      </a:accent4>
      <a:accent5>
        <a:srgbClr val="7D0016"/>
      </a:accent5>
      <a:accent6>
        <a:srgbClr val="A20722"/>
      </a:accent6>
      <a:hlink>
        <a:srgbClr val="00206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orizontal ">
  <a:themeElements>
    <a:clrScheme name="reachUpComplementa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DBFC1"/>
      </a:accent1>
      <a:accent2>
        <a:srgbClr val="C91435"/>
      </a:accent2>
      <a:accent3>
        <a:srgbClr val="0E8B64"/>
      </a:accent3>
      <a:accent4>
        <a:srgbClr val="005641"/>
      </a:accent4>
      <a:accent5>
        <a:srgbClr val="7D0016"/>
      </a:accent5>
      <a:accent6>
        <a:srgbClr val="A20722"/>
      </a:accent6>
      <a:hlink>
        <a:srgbClr val="00206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3FA6A102CB204CA62B81C715570296" ma:contentTypeVersion="2" ma:contentTypeDescription="Create a new document." ma:contentTypeScope="" ma:versionID="fc4fa1a85b668167c266a59c42f9bc73">
  <xsd:schema xmlns:xsd="http://www.w3.org/2001/XMLSchema" xmlns:xs="http://www.w3.org/2001/XMLSchema" xmlns:p="http://schemas.microsoft.com/office/2006/metadata/properties" xmlns:ns3="4f87e007-13ae-4365-91a9-c07bd9b301db" targetNamespace="http://schemas.microsoft.com/office/2006/metadata/properties" ma:root="true" ma:fieldsID="d929ff526e7169d5ab941eaff0493bd9" ns3:_="">
    <xsd:import namespace="4f87e007-13ae-4365-91a9-c07bd9b301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7e007-13ae-4365-91a9-c07bd9b301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2FE1AB-84D7-41FE-B3C7-D2D454D1D8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AE5E0E-466C-481C-B8A0-756F8A6184A7}">
  <ds:schemaRefs>
    <ds:schemaRef ds:uri="4f87e007-13ae-4365-91a9-c07bd9b301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B145DBE-E81C-40BC-98A7-EFC98C3AFB82}">
  <ds:schemaRefs>
    <ds:schemaRef ds:uri="http://purl.org/dc/terms/"/>
    <ds:schemaRef ds:uri="4f87e007-13ae-4365-91a9-c07bd9b301db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289</Words>
  <Application>Microsoft Office PowerPoint</Application>
  <PresentationFormat>On-screen Show (4:3)</PresentationFormat>
  <Paragraphs>63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Courier New</vt:lpstr>
      <vt:lpstr>Noto Sans Symbols</vt:lpstr>
      <vt:lpstr>Title</vt:lpstr>
      <vt:lpstr>Point</vt:lpstr>
      <vt:lpstr>1_Horizontal </vt:lpstr>
      <vt:lpstr>Checkers</vt:lpstr>
      <vt:lpstr>PowerPoint Presentation</vt:lpstr>
      <vt:lpstr>Features</vt:lpstr>
      <vt:lpstr>REST API</vt:lpstr>
      <vt:lpstr>PowerPoint Presentation</vt:lpstr>
      <vt:lpstr>Architecture</vt:lpstr>
      <vt:lpstr>PowerPoint Presentation</vt:lpstr>
      <vt:lpstr>Database</vt:lpstr>
      <vt:lpstr>PowerPoint Presentation</vt:lpstr>
      <vt:lpstr>Algorithm Logic</vt:lpstr>
      <vt:lpstr>PowerPoint Presentation</vt:lpstr>
      <vt:lpstr>PowerPoint Presentation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Checkers</dc:title>
  <dc:creator>Веселин Атанасов Антонов</dc:creator>
  <cp:lastModifiedBy>Веселин Атанасов Антонов</cp:lastModifiedBy>
  <cp:revision>7</cp:revision>
  <dcterms:created xsi:type="dcterms:W3CDTF">2023-03-08T19:42:11Z</dcterms:created>
  <dcterms:modified xsi:type="dcterms:W3CDTF">2023-03-09T18:15:14Z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0x010100ED3FA6A102CB204CA62B81C715570296</vt:lpwstr>
  </property>
</Properties>
</file>